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3.png" ContentType="image/png"/>
  <Override PartName="/ppt/media/image11.jpeg" ContentType="image/jpeg"/>
  <Override PartName="/ppt/media/image8.jpeg" ContentType="image/jpeg"/>
  <Override PartName="/ppt/media/image28.png" ContentType="image/png"/>
  <Override PartName="/ppt/media/image7.png" ContentType="image/png"/>
  <Override PartName="/ppt/media/image16.png" ContentType="image/png"/>
  <Override PartName="/ppt/media/image10.jpeg" ContentType="image/jpeg"/>
  <Override PartName="/ppt/media/image18.png" ContentType="image/png"/>
  <Override PartName="/ppt/media/image20.png" ContentType="image/png"/>
  <Override PartName="/ppt/media/image5.jpeg" ContentType="image/jpeg"/>
  <Override PartName="/ppt/media/image4.jpeg" ContentType="image/jpeg"/>
  <Override PartName="/ppt/media/image25.png" ContentType="image/png"/>
  <Override PartName="/ppt/media/image9.jpeg" ContentType="image/jpeg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.jpeg" ContentType="image/jpeg"/>
  <Override PartName="/ppt/media/image15.png" ContentType="image/png"/>
  <Override PartName="/ppt/media/image6.png" ContentType="image/png"/>
  <Override PartName="/ppt/media/image21.png" ContentType="image/png"/>
  <Override PartName="/ppt/media/image19.png" ContentType="image/png"/>
  <Override PartName="/ppt/media/image2.png" ContentType="image/png"/>
  <Override PartName="/ppt/media/image17.png" ContentType="image/png"/>
  <Override PartName="/ppt/media/image26.jpeg" ContentType="image/jpeg"/>
  <Override PartName="/ppt/media/image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8" r:id="rId7"/>
    <p:sldMasterId id="2147483659" r:id="rId8"/>
    <p:sldMasterId id="2147483660" r:id="rId9"/>
    <p:sldMasterId id="2147483661" r:id="rId10"/>
    <p:sldMasterId id="2147483662" r:id="rId11"/>
    <p:sldMasterId id="2147483663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F87F9D-E78E-4470-A143-F76804F846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66A263-3658-4068-B3CF-74A5EE9728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C85F56F-5FC4-49DB-90EA-382DB2DE2D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1D6410-3BD7-4184-A10A-E46456C797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801537E-7081-46D0-8B2C-761DA926E3D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3" name="Rectangl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Click to edit Master title style</a:t>
            </a:r>
            <a:endParaRPr b="0" lang="en-GB" sz="8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2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3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F71C26E-638F-48FF-977B-8502D9BEE481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440" y="4343400"/>
            <a:ext cx="987588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the outline text format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5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96" name="Rectangle 7"/>
          <p:cNvSpPr/>
          <p:nvPr/>
        </p:nvSpPr>
        <p:spPr>
          <a:xfrm>
            <a:off x="0" y="0"/>
            <a:ext cx="4050360" cy="68576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Rectangle 8"/>
          <p:cNvSpPr/>
          <p:nvPr/>
        </p:nvSpPr>
        <p:spPr>
          <a:xfrm>
            <a:off x="4039920" y="0"/>
            <a:ext cx="63720" cy="685764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0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b="0" lang="en-GB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800600" y="731520"/>
            <a:ext cx="6491880" cy="525744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926080"/>
            <a:ext cx="3200040" cy="337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GB" sz="15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dt" idx="28"/>
          </p:nvPr>
        </p:nvSpPr>
        <p:spPr>
          <a:xfrm>
            <a:off x="465480" y="6459840"/>
            <a:ext cx="26182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ftr" idx="29"/>
          </p:nvPr>
        </p:nvSpPr>
        <p:spPr>
          <a:xfrm>
            <a:off x="4800600" y="6459840"/>
            <a:ext cx="4647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sldNum" idx="30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chemeClr val="dk2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77006B4-A07A-480B-BE29-CC16609751A4}" type="slidenum">
              <a:rPr b="0" lang="en-US" sz="1050" spc="-1" strike="noStrike">
                <a:solidFill>
                  <a:schemeClr val="dk2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6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107" name="Rectangle 7"/>
          <p:cNvSpPr/>
          <p:nvPr/>
        </p:nvSpPr>
        <p:spPr>
          <a:xfrm>
            <a:off x="0" y="4952880"/>
            <a:ext cx="12188520" cy="190476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Rectangle 8"/>
          <p:cNvSpPr/>
          <p:nvPr/>
        </p:nvSpPr>
        <p:spPr>
          <a:xfrm>
            <a:off x="0" y="491508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276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3600" spc="-52" strike="noStrike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b="0" lang="en-GB" sz="3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491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the outline text format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Outline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Sixth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Seventh Outline Level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1097280" y="5906880"/>
            <a:ext cx="1011276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t">
            <a:normAutofit/>
          </a:bodyPr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GB" sz="15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dt" idx="31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ftr" idx="32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sldNum" idx="33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EFE43A-F393-4759-9C09-A8DA193C2366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0" bIns="0" anchor="t" vert="eaVer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dt" idx="4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ftr" idx="5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sldNum" idx="6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B1B7CA3-E6E7-46A9-B965-69F751A3560E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28" name="Rectangl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Rectangle 7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724960" y="414720"/>
            <a:ext cx="2628720" cy="575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vert="eaVert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414720"/>
            <a:ext cx="7733880" cy="57571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0" bIns="0" anchor="t" vert="eaVer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7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8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9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8ECAE42-9A7D-4DA6-9B19-4CEB399F51DC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9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0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11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12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66B546-D068-491B-9FA1-EA95A321FA75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9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50" name="Rectangle 6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Rectangle 7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8000" spc="-52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Click to edit Master title style</a:t>
            </a:r>
            <a:endParaRPr b="0" lang="en-GB" sz="8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199" strike="noStrike" cap="all">
                <a:solidFill>
                  <a:schemeClr val="dk2"/>
                </a:solidFill>
                <a:latin typeface="Calibri Light"/>
              </a:rPr>
              <a:t>Click to edit Master text styles</a:t>
            </a:r>
            <a:endParaRPr b="0" lang="en-GB" sz="2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13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ftr" idx="14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sldNum" idx="15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F49CA28-0B82-4922-9184-CEEBB17E03B1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7" name="Straight Connector 8"/>
          <p:cNvCxnSpPr/>
          <p:nvPr/>
        </p:nvCxnSpPr>
        <p:spPr>
          <a:xfrm>
            <a:off x="1207440" y="4343400"/>
            <a:ext cx="987588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0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40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1728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2160000" indent="-2160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40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16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17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18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C67922-4257-4142-B30E-74EB79B9A6DE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9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097280" y="1846080"/>
            <a:ext cx="4937400" cy="73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432000" indent="-3240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 cap="all">
                <a:solidFill>
                  <a:schemeClr val="dk2"/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097280" y="2582280"/>
            <a:ext cx="4937400" cy="33778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17920" y="1846080"/>
            <a:ext cx="4937400" cy="73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chemeClr val="dk2"/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7920" y="2582280"/>
            <a:ext cx="4937400" cy="33778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Click to edit Master text styles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Second level</a:t>
            </a:r>
            <a:endParaRPr b="0" lang="en-GB" sz="18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Third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Fourth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Fifth level</a:t>
            </a:r>
            <a:endParaRPr b="0" lang="en-GB" sz="14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dt" idx="19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ftr" idx="20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8"/>
          <p:cNvSpPr>
            <a:spLocks noGrp="1"/>
          </p:cNvSpPr>
          <p:nvPr>
            <p:ph type="sldNum" idx="21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B59CB24-72B4-432D-B764-217E5856B2A3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6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angle 8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US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Click to edit Master title style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dt" idx="22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ftr" idx="23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sldNum" idx="24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B20A4D7-77E1-49FD-9BA4-6153C38DF4D6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6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Rectangle 8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0880" bIns="208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7" name="Straight Connector 9"/>
          <p:cNvCxnSpPr/>
          <p:nvPr/>
        </p:nvCxnSpPr>
        <p:spPr>
          <a:xfrm>
            <a:off x="1193400" y="1737720"/>
            <a:ext cx="9967320" cy="360"/>
          </a:xfrm>
          <a:prstGeom prst="straightConnector1">
            <a:avLst/>
          </a:prstGeom>
          <a:ln w="6480">
            <a:solidFill>
              <a:srgbClr val="808080"/>
            </a:solidFill>
            <a:round/>
          </a:ln>
        </p:spPr>
      </p:cxnSp>
      <p:sp>
        <p:nvSpPr>
          <p:cNvPr id="88" name="Rectangl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Rectangl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 w="158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9080" bIns="1908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dt" idx="25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ffffff"/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ftr" idx="26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27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F5BD34-7DD7-418D-9A3B-8CBEF8817A18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8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5"/>
          <p:cNvSpPr/>
          <p:nvPr/>
        </p:nvSpPr>
        <p:spPr>
          <a:xfrm>
            <a:off x="-5040" y="320400"/>
            <a:ext cx="12191760" cy="6699600"/>
          </a:xfrm>
          <a:prstGeom prst="rect">
            <a:avLst/>
          </a:prstGeom>
          <a:solidFill>
            <a:schemeClr val="lt2">
              <a:lumMod val="90000"/>
            </a:schemeClr>
          </a:solidFill>
          <a:ln w="15840">
            <a:solidFill>
              <a:srgbClr val="63390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16" name="Picture 4" descr="Royal University of Phnom Penh"/>
          <p:cNvPicPr/>
          <p:nvPr/>
        </p:nvPicPr>
        <p:blipFill>
          <a:blip r:embed="rId1"/>
          <a:stretch/>
        </p:blipFill>
        <p:spPr>
          <a:xfrm>
            <a:off x="-5760" y="-145800"/>
            <a:ext cx="12203280" cy="382824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6" descr="ឯកសារ:Rupp logo.png - វិគីភីឌា"/>
          <p:cNvPicPr/>
          <p:nvPr/>
        </p:nvPicPr>
        <p:blipFill>
          <a:blip r:embed="rId2"/>
          <a:stretch/>
        </p:blipFill>
        <p:spPr>
          <a:xfrm>
            <a:off x="262800" y="413640"/>
            <a:ext cx="2781000" cy="2838600"/>
          </a:xfrm>
          <a:prstGeom prst="rect">
            <a:avLst/>
          </a:prstGeom>
          <a:ln w="0">
            <a:noFill/>
          </a:ln>
        </p:spPr>
      </p:pic>
      <p:sp>
        <p:nvSpPr>
          <p:cNvPr id="118" name="TextBox 7"/>
          <p:cNvSpPr/>
          <p:nvPr/>
        </p:nvSpPr>
        <p:spPr>
          <a:xfrm>
            <a:off x="2954160" y="4286880"/>
            <a:ext cx="732312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   </a:t>
            </a:r>
            <a:r>
              <a:rPr b="0" lang="hi-IN" sz="2800" spc="-1" strike="noStrike">
                <a:solidFill>
                  <a:schemeClr val="dk1"/>
                </a:solidFill>
                <a:latin typeface="Noto Serif Khmer"/>
                <a:cs typeface="Noto Serif Khmer"/>
              </a:rPr>
              <a:t>ដេប៉ាតឺម៉ង</a:t>
            </a: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: </a:t>
            </a:r>
            <a:r>
              <a:rPr b="0" lang="hi-IN" sz="2800" spc="-1" strike="noStrike">
                <a:solidFill>
                  <a:schemeClr val="dk1"/>
                </a:solidFill>
                <a:latin typeface="Noto Serif Khmer"/>
                <a:cs typeface="Noto Serif Khmer"/>
              </a:rPr>
              <a:t>ពត៌មានវិទ្យា</a:t>
            </a:r>
            <a:endParaRPr b="0" lang="en-US" sz="2800" spc="-1" strike="noStrike">
              <a:solidFill>
                <a:srgbClr val="000000"/>
              </a:solidFill>
              <a:latin typeface="Noto Serif Khmer"/>
            </a:endParaRPr>
          </a:p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 </a:t>
            </a: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Subject : Computer Architicture</a:t>
            </a:r>
            <a:endParaRPr b="0" lang="en-US" sz="2800" spc="-1" strike="noStrike">
              <a:solidFill>
                <a:srgbClr val="000000"/>
              </a:solidFill>
              <a:latin typeface="Noto Serif Khmer"/>
            </a:endParaRPr>
          </a:p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   </a:t>
            </a: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Project : Arduino Game </a:t>
            </a:r>
            <a:endParaRPr b="0" lang="en-US" sz="2800" spc="-1" strike="noStrike">
              <a:solidFill>
                <a:srgbClr val="000000"/>
              </a:solidFill>
              <a:latin typeface="Noto Serif Khmer"/>
            </a:endParaRPr>
          </a:p>
          <a:p>
            <a:pPr defTabSz="914400">
              <a:lnSpc>
                <a:spcPct val="100000"/>
              </a:lnSpc>
            </a:pP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 </a:t>
            </a:r>
            <a:r>
              <a:rPr b="0" lang="hi-IN" sz="2800" spc="-1" strike="noStrike">
                <a:solidFill>
                  <a:schemeClr val="dk1"/>
                </a:solidFill>
                <a:latin typeface="Noto Serif Khmer"/>
                <a:cs typeface="Noto Serif Khmer"/>
              </a:rPr>
              <a:t>បង្រៀនដោយលោកគ្រូ </a:t>
            </a:r>
            <a:r>
              <a:rPr b="0" lang="en-GB" sz="2800" spc="-1" strike="noStrike">
                <a:solidFill>
                  <a:schemeClr val="dk1"/>
                </a:solidFill>
                <a:latin typeface="Noto Serif Khmer"/>
                <a:ea typeface="Calibri"/>
              </a:rPr>
              <a:t>: Ouk Polyvann</a:t>
            </a:r>
            <a:endParaRPr b="0" lang="en-US" sz="2800" spc="-1" strike="noStrike">
              <a:solidFill>
                <a:srgbClr val="000000"/>
              </a:solidFill>
              <a:latin typeface="Noto Serif Khme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097280" y="1845720"/>
            <a:ext cx="10058040" cy="4023000"/>
          </a:xfrm>
          <a:prstGeom prst="rect">
            <a:avLst/>
          </a:prstGeom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228600" y="667080"/>
            <a:ext cx="7315200" cy="527652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7543800" y="457200"/>
            <a:ext cx="4485960" cy="527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097280" y="1845720"/>
            <a:ext cx="10058040" cy="4023000"/>
          </a:xfrm>
          <a:prstGeom prst="rect">
            <a:avLst/>
          </a:prstGeom>
          <a:ln w="0"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1097280" y="457200"/>
            <a:ext cx="9905760" cy="526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097280" y="1845720"/>
            <a:ext cx="10058040" cy="402300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1371600" y="514800"/>
            <a:ext cx="8667360" cy="54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097280" y="1845720"/>
            <a:ext cx="10058040" cy="402300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228600" y="714600"/>
            <a:ext cx="7543800" cy="522900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rcRect l="0" t="0" r="23504" b="0"/>
          <a:stretch/>
        </p:blipFill>
        <p:spPr>
          <a:xfrm>
            <a:off x="6400800" y="630360"/>
            <a:ext cx="5486040" cy="523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097280" y="1845720"/>
            <a:ext cx="10058040" cy="402300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981360" y="685800"/>
            <a:ext cx="10220040" cy="527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097280" y="1845720"/>
            <a:ext cx="10058040" cy="402300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1097280" y="867240"/>
            <a:ext cx="10258200" cy="530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097280" y="1845720"/>
            <a:ext cx="10058040" cy="402300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457200" y="457200"/>
            <a:ext cx="11210400" cy="530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276560" y="1143000"/>
            <a:ext cx="3981240" cy="429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GB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Simulation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3" name="TextBox 4"/>
          <p:cNvSpPr/>
          <p:nvPr/>
        </p:nvSpPr>
        <p:spPr>
          <a:xfrm>
            <a:off x="7315200" y="2057400"/>
            <a:ext cx="4343400" cy="32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en-GB" sz="1600" spc="-1" strike="noStrike">
                <a:solidFill>
                  <a:schemeClr val="dk1"/>
                </a:solidFill>
                <a:latin typeface="Calibri"/>
                <a:ea typeface="Calibri"/>
              </a:rPr>
              <a:t>SimulIDE is a simple real time electronic circuit simulator, intended for hobbyist or students to learn and experiment with analog and digital electronic circuits and microcontrollers.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en-GB" sz="1600" spc="-1" strike="noStrike">
                <a:solidFill>
                  <a:schemeClr val="dk1"/>
                </a:solidFill>
                <a:latin typeface="Calibri"/>
                <a:ea typeface="Calibri"/>
              </a:rPr>
              <a:t>It supports PIC, AVR , Arduino and other MCUs and MPUs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en-GB" sz="1600" spc="-1" strike="noStrike">
                <a:solidFill>
                  <a:schemeClr val="dk1"/>
                </a:solidFill>
                <a:latin typeface="Calibri"/>
                <a:ea typeface="Calibri"/>
              </a:rPr>
              <a:t>Thus, We use SimulIDE to simulate our ARDUINO LCD Game.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Picture 11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179360" y="2275200"/>
            <a:ext cx="5678640" cy="319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097280" y="-30744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GB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Circuit of Arduino LCD GAME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64240" y="1454760"/>
            <a:ext cx="3647160" cy="428544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4019400" y="1326600"/>
            <a:ext cx="7848720" cy="44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</a:pPr>
            <a:r>
              <a:rPr b="0" lang="en-GB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 Light"/>
              </a:rPr>
              <a:t>       </a:t>
            </a:r>
            <a:r>
              <a:rPr b="0" lang="hi-IN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 Light"/>
                <a:cs typeface="Noto Serif Khmer Light"/>
              </a:rPr>
              <a:t>ក្រុមទី ១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120" name="Content Placeholder 3"/>
          <p:cNvGraphicFramePr/>
          <p:nvPr/>
        </p:nvGraphicFramePr>
        <p:xfrm>
          <a:off x="1096920" y="1846440"/>
          <a:ext cx="10101600" cy="4439520"/>
        </p:xfrm>
        <a:graphic>
          <a:graphicData uri="http://schemas.openxmlformats.org/drawingml/2006/table">
            <a:tbl>
              <a:tblPr/>
              <a:tblGrid>
                <a:gridCol w="780120"/>
                <a:gridCol w="3260880"/>
                <a:gridCol w="2020320"/>
                <a:gridCol w="2020320"/>
                <a:gridCol w="202032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ល</a:t>
                      </a:r>
                      <a:r>
                        <a:rPr b="0" lang="en-GB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.</a:t>
                      </a: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រ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ឈ្មោះ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ពិន្ទុ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តូនាទី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lt1"/>
                          </a:solidFill>
                          <a:latin typeface="Calibri"/>
                        </a:rPr>
                        <a:t>ភាគរយនៃការយល់ដឹង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១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ស៊ូ ចាន់រ៉ូជែម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Code, Slide,​Simulator, hardware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២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សាំង មិញសុឺ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៣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វិន ម៉េងឡុង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៤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លី តុលា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៥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វិបុល សុខលីម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៦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លី ម៉េងហ៊ង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ជួយភ្ចាប់</a:t>
                      </a:r>
                      <a:r>
                        <a:rPr b="0" lang="en-GB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LCD</a:t>
                      </a:r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៧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ស៊ន ចាន់ឆៃហុង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៨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hi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វ៉ាង វាន់ថេន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GB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097280" y="1845720"/>
            <a:ext cx="10058040" cy="402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INTRODUCTION</a:t>
            </a: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1143000" y="1828800"/>
            <a:ext cx="10058400" cy="388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50000"/>
              </a:lnSpc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នៅពេលបច្ចុប្បន្ន យើងឃើញថាបច្ចេកវិទ្យារ៉ូបូតកំពុងមានការរីកចម្រើនយ៉ាងខ្លាំង គេបានយកបច្ចេកវិទ្យានេះទៅបំពាក់លើរយន្ត ដើម្បីអោយរថយន្ត</a:t>
            </a: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មានភាពឆ្លាតវៃអាចដំណើរការដោយការបញ្ចារតាម​ តេឡេ តាមទូរស្ទព័ជាដើម ដើម្បីសម្រួលដល់ការប្រើប្រាស់​ នឹងមានភាពងាយស្រួលដល់មនុស្សយើងគ្រប់វិស័យ៖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វិស័យកសិកម្ម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វិស័យឧស្សាហកម្ម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វិស័យអប់រំ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m-KH" sz="1600" spc="-1" strike="noStrike">
                <a:solidFill>
                  <a:schemeClr val="dk1"/>
                </a:solidFill>
                <a:latin typeface="Noto Serif Khmer Light"/>
                <a:cs typeface="Noto Serif Khmer Light"/>
              </a:rPr>
              <a:t>វិស័យយោធា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5384880" y="3054960"/>
            <a:ext cx="5793120" cy="253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914400" indent="0" defTabSz="914400">
              <a:lnSpc>
                <a:spcPct val="85000"/>
              </a:lnSpc>
              <a:buNone/>
            </a:pPr>
            <a:r>
              <a:rPr b="0" lang="en-GB" sz="48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 Light"/>
              </a:rPr>
              <a:t>Arduino​ LCD Run Game</a:t>
            </a:r>
            <a:endParaRPr b="0" lang="en-GB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Aruino LCD Game require: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-"/>
              <a:tabLst>
                <a:tab algn="l" pos="0"/>
              </a:tabLst>
            </a:pPr>
            <a:r>
              <a:rPr b="0" lang="en-GB" sz="2000" spc="-1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Calibri"/>
              </a:rPr>
              <a:t>Arduino Board</a:t>
            </a:r>
            <a:endParaRPr b="0" lang="en-GB" sz="2000" spc="-1" strike="noStrike">
              <a:solidFill>
                <a:schemeClr val="dk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pic>
        <p:nvPicPr>
          <p:cNvPr id="126" name="Picture 3" descr="Arduino Uno Rev3 — Arduino Official Store"/>
          <p:cNvPicPr/>
          <p:nvPr/>
        </p:nvPicPr>
        <p:blipFill>
          <a:blip r:embed="rId1"/>
          <a:stretch/>
        </p:blipFill>
        <p:spPr>
          <a:xfrm>
            <a:off x="914400" y="2629800"/>
            <a:ext cx="2282760" cy="1712880"/>
          </a:xfrm>
          <a:prstGeom prst="rect">
            <a:avLst/>
          </a:prstGeom>
          <a:ln w="0">
            <a:noFill/>
          </a:ln>
        </p:spPr>
      </p:pic>
      <p:sp>
        <p:nvSpPr>
          <p:cNvPr id="127" name="TextBox 5"/>
          <p:cNvSpPr/>
          <p:nvPr/>
        </p:nvSpPr>
        <p:spPr>
          <a:xfrm>
            <a:off x="917640" y="4246200"/>
            <a:ext cx="411156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-</a:t>
            </a:r>
            <a:r>
              <a:rPr b="0" lang="en-GB" sz="1800" spc="-1" strike="noStrike">
                <a:solidFill>
                  <a:schemeClr val="dk1"/>
                </a:solidFill>
                <a:latin typeface="Calibri"/>
                <a:ea typeface="Calibri"/>
              </a:rPr>
              <a:t>Momentary button or Switch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Picture 6" descr="Using Push Button Switch with Arduino Uno"/>
          <p:cNvPicPr/>
          <p:nvPr/>
        </p:nvPicPr>
        <p:blipFill>
          <a:blip r:embed="rId2"/>
          <a:stretch/>
        </p:blipFill>
        <p:spPr>
          <a:xfrm>
            <a:off x="1029240" y="4616640"/>
            <a:ext cx="1592640" cy="1520640"/>
          </a:xfrm>
          <a:prstGeom prst="rect">
            <a:avLst/>
          </a:prstGeom>
          <a:ln w="0">
            <a:noFill/>
          </a:ln>
        </p:spPr>
      </p:pic>
      <p:sp>
        <p:nvSpPr>
          <p:cNvPr id="129" name="TextBox 7"/>
          <p:cNvSpPr/>
          <p:nvPr/>
        </p:nvSpPr>
        <p:spPr>
          <a:xfrm>
            <a:off x="4664880" y="2300760"/>
            <a:ext cx="255456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-</a:t>
            </a:r>
            <a:r>
              <a:rPr b="0" lang="en-GB" sz="1800" spc="-1" strike="noStrike">
                <a:solidFill>
                  <a:schemeClr val="dk1"/>
                </a:solidFill>
                <a:latin typeface="Calibri"/>
                <a:ea typeface="Calibri"/>
              </a:rPr>
              <a:t>10K ohm resistor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Picture 8" descr="10K ohm Resistor Other"/>
          <p:cNvPicPr/>
          <p:nvPr/>
        </p:nvPicPr>
        <p:blipFill>
          <a:blip r:embed="rId3"/>
          <a:stretch/>
        </p:blipFill>
        <p:spPr>
          <a:xfrm>
            <a:off x="4939920" y="2718720"/>
            <a:ext cx="1434600" cy="1420200"/>
          </a:xfrm>
          <a:prstGeom prst="rect">
            <a:avLst/>
          </a:prstGeom>
          <a:ln w="0">
            <a:noFill/>
          </a:ln>
        </p:spPr>
      </p:pic>
      <p:sp>
        <p:nvSpPr>
          <p:cNvPr id="131" name="TextBox 9"/>
          <p:cNvSpPr/>
          <p:nvPr/>
        </p:nvSpPr>
        <p:spPr>
          <a:xfrm>
            <a:off x="4762440" y="4236120"/>
            <a:ext cx="23241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  <a:ea typeface="Calibri"/>
              </a:rPr>
              <a:t>-hook-up wires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 10" descr="Hook-up Wire - Single Strand Hook Up Wire Latest Price, Manufacturers &amp;  Suppliers"/>
          <p:cNvPicPr/>
          <p:nvPr/>
        </p:nvPicPr>
        <p:blipFill>
          <a:blip r:embed="rId4"/>
          <a:stretch/>
        </p:blipFill>
        <p:spPr>
          <a:xfrm>
            <a:off x="4790520" y="4610520"/>
            <a:ext cx="1489320" cy="15325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11"/>
          <p:cNvSpPr/>
          <p:nvPr/>
        </p:nvSpPr>
        <p:spPr>
          <a:xfrm>
            <a:off x="7277400" y="2288160"/>
            <a:ext cx="216252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-</a:t>
            </a:r>
            <a:r>
              <a:rPr b="0" lang="en-GB" sz="1800" spc="-1" strike="noStrike">
                <a:solidFill>
                  <a:schemeClr val="dk1"/>
                </a:solidFill>
                <a:latin typeface="Calibri"/>
                <a:ea typeface="Calibri"/>
              </a:rPr>
              <a:t>breadboard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Picture 12" descr="Solderless Breadboard | DCLab"/>
          <p:cNvPicPr/>
          <p:nvPr/>
        </p:nvPicPr>
        <p:blipFill>
          <a:blip r:embed="rId5"/>
          <a:stretch/>
        </p:blipFill>
        <p:spPr>
          <a:xfrm>
            <a:off x="7079400" y="2643840"/>
            <a:ext cx="1828440" cy="1828440"/>
          </a:xfrm>
          <a:prstGeom prst="rect">
            <a:avLst/>
          </a:prstGeom>
          <a:ln w="0">
            <a:noFill/>
          </a:ln>
        </p:spPr>
      </p:pic>
      <p:sp>
        <p:nvSpPr>
          <p:cNvPr id="135" name="TextBox 13"/>
          <p:cNvSpPr/>
          <p:nvPr/>
        </p:nvSpPr>
        <p:spPr>
          <a:xfrm>
            <a:off x="9194040" y="2268360"/>
            <a:ext cx="17589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pc="-1" strike="noStrike">
                <a:solidFill>
                  <a:schemeClr val="dk1"/>
                </a:solidFill>
                <a:latin typeface="Calibri"/>
              </a:rPr>
              <a:t>-LCD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Picture 14" descr="CentIoT®- LCD Display Module 1602 16x02 IIC/I2C LCD-1602 - 5V Green/Yellow  Backlit : Amazon.in: Computers &amp; Accessories"/>
          <p:cNvPicPr/>
          <p:nvPr/>
        </p:nvPicPr>
        <p:blipFill>
          <a:blip r:embed="rId6"/>
          <a:stretch/>
        </p:blipFill>
        <p:spPr>
          <a:xfrm>
            <a:off x="9195840" y="2618280"/>
            <a:ext cx="1980720" cy="20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i-IN" sz="4400" spc="-1" strike="noStrike">
                <a:solidFill>
                  <a:schemeClr val="dk1"/>
                </a:solidFill>
                <a:latin typeface="Calibri"/>
              </a:rPr>
              <a:t>ណែនាំអំពី </a:t>
            </a:r>
            <a:r>
              <a:rPr b="0" lang="en-GB" sz="4400" spc="-1" strike="noStrike">
                <a:solidFill>
                  <a:schemeClr val="dk1"/>
                </a:solidFill>
                <a:latin typeface="Calibri"/>
              </a:rPr>
              <a:t>GAME</a:t>
            </a:r>
            <a:endParaRPr b="0" lang="en-GB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rcRect l="0" t="25037" r="0" b="11626"/>
          <a:stretch/>
        </p:blipFill>
        <p:spPr>
          <a:xfrm>
            <a:off x="1143000" y="1828800"/>
            <a:ext cx="5142960" cy="434304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 txBox="1"/>
          <p:nvPr/>
        </p:nvSpPr>
        <p:spPr>
          <a:xfrm>
            <a:off x="6629400" y="2057400"/>
            <a:ext cx="54864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Arduino​ LCD Run Game 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គឺជា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Game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ដែលតម្រូវឲលោតផ្លេាះរបង។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ដើម្បីលេង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Game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មួយនេះអ្នកត្រូវចុច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Button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កាលណាអ្នកប៉ះរបង នោះ ត្រូវបានចុះចាញ់ ហើយត្រូវបានបញ្ចប់។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ចុច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Button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ជាប់គឺលោត ប្រលែងគឺចុះមកវិញ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85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អ្នកអាចលេងវាសារជាថ្មីបានដោយគ្រាន់តែចុច 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Button 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នៅះ</a:t>
            </a:r>
            <a:r>
              <a:rPr b="0" lang="en-GB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</a:rPr>
              <a:t>Game</a:t>
            </a:r>
            <a:r>
              <a:rPr b="0" lang="hi-IN" sz="2000" spc="-52" strike="noStrike">
                <a:solidFill>
                  <a:schemeClr val="dk1">
                    <a:lumMod val="75000"/>
                    <a:lumOff val="25000"/>
                  </a:schemeClr>
                </a:solidFill>
                <a:latin typeface="Noto Serif Khmer"/>
                <a:cs typeface="Noto Serif Khmer"/>
              </a:rPr>
              <a:t>នឹងចាប់ផ្តើមម្តងទៀត។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hi-IN" sz="4400" spc="-1" strike="noStrike">
                <a:solidFill>
                  <a:schemeClr val="dk1"/>
                </a:solidFill>
                <a:latin typeface="Calibri"/>
              </a:rPr>
              <a:t>រូបភាពដំណើរការនៃ</a:t>
            </a:r>
            <a:r>
              <a:rPr b="0" lang="en-GB" sz="4400" spc="-1" strike="noStrike">
                <a:solidFill>
                  <a:schemeClr val="dk1"/>
                </a:solidFill>
                <a:latin typeface="Calibri"/>
              </a:rPr>
              <a:t>GAME</a:t>
            </a:r>
            <a:endParaRPr b="0" lang="en-GB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rcRect l="35588" t="4126" r="5599" b="5082"/>
          <a:stretch/>
        </p:blipFill>
        <p:spPr>
          <a:xfrm rot="5400000">
            <a:off x="1486080" y="1485720"/>
            <a:ext cx="4343040" cy="502884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rcRect l="0" t="15682" r="9274" b="9560"/>
          <a:stretch/>
        </p:blipFill>
        <p:spPr>
          <a:xfrm>
            <a:off x="7086600" y="1828800"/>
            <a:ext cx="4017600" cy="434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143360" y="1497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3200" spc="-1" strike="noStrike">
                <a:solidFill>
                  <a:schemeClr val="dk1"/>
                </a:solidFill>
                <a:latin typeface="Calibri"/>
              </a:rPr>
              <a:t>Hardware</a:t>
            </a:r>
            <a:endParaRPr b="0" lang="en-GB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44" name="Picture 1" descr="Arduino Uno Rev3 — Arduino Official Store"/>
          <p:cNvPicPr/>
          <p:nvPr/>
        </p:nvPicPr>
        <p:blipFill>
          <a:blip r:embed="rId1"/>
          <a:stretch/>
        </p:blipFill>
        <p:spPr>
          <a:xfrm>
            <a:off x="1146240" y="1716120"/>
            <a:ext cx="2282760" cy="171288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 txBox="1"/>
          <p:nvPr/>
        </p:nvSpPr>
        <p:spPr>
          <a:xfrm>
            <a:off x="3429000" y="1600200"/>
            <a:ext cx="8458200" cy="13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Arduino Uno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គឺជាបន្ទះមីក្រូត្រួតពិនិត្យប្រភពបើកចំហដែលមានមូលដ្ឋានលើ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Microchip ATmega328P microcontroller (MCU)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និងត្រូវបានបង្កើតឡើងដោយ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Arduino.cc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ហើយត្រូវបានចេញផ្សាយដំបូងក្នុងឆ្នាំ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2010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Picture 2" descr="CentIoT®- LCD Display Module 1602 16x02 IIC/I2C LCD-1602 - 5V Green/Yellow  Backlit : Amazon.in: Computers &amp; Accessories"/>
          <p:cNvPicPr/>
          <p:nvPr/>
        </p:nvPicPr>
        <p:blipFill>
          <a:blip r:embed="rId2"/>
          <a:stretch/>
        </p:blipFill>
        <p:spPr>
          <a:xfrm>
            <a:off x="1371600" y="3248280"/>
            <a:ext cx="1980720" cy="200952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 txBox="1"/>
          <p:nvPr/>
        </p:nvSpPr>
        <p:spPr>
          <a:xfrm>
            <a:off x="3429000" y="3657600"/>
            <a:ext cx="800100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LCD 16x2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គឺជាប្រភេទអេក្រង់គ្រីស្តាល់រាវ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(LCD)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ដែលអាចបង្ហាញដល់ទៅ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16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តួអក្សរក្នុងមួយបន្ទាត់ និង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2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បន្ទាត់។ ការបង្ហាញទាំងនេះត្រូវបានប្រើប្រាស់យ៉ាងទូលំទូលាយនៅក្នុងកម្មវិធីផ្សេងៗ ដូចជាការបង្ហាញអត្ថបទ ឬទិន្នន័យនៅក្នុងគម្រោងអេឡិចត្រូនិក។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5" descr="Using Push Button Switch with Arduino Uno"/>
          <p:cNvPicPr/>
          <p:nvPr/>
        </p:nvPicPr>
        <p:blipFill>
          <a:blip r:embed="rId1"/>
          <a:stretch/>
        </p:blipFill>
        <p:spPr>
          <a:xfrm>
            <a:off x="693360" y="325080"/>
            <a:ext cx="1592640" cy="152064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 txBox="1"/>
          <p:nvPr/>
        </p:nvSpPr>
        <p:spPr>
          <a:xfrm>
            <a:off x="2286000" y="685800"/>
            <a:ext cx="91440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ប៊ូតុងរុញ  ឬប៊ូតុងសាមញ្ញ គឺជាយន្តការប្តូរដ៏សាមញ្ញមួយ ដើម្បីគ្រប់គ្រងទិដ្ឋភាពមួយចំនួននៃម៉ាស៊ីន ឬដំណើរការ។ ប៊ូតុងជាធម្មតាត្រូវបានផលិតចេញពីវត្ថុរឹង ជាធម្មតាប្លាស្ទិក ឬដែក។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Picture 7" descr="Solderless Breadboard | DCLab"/>
          <p:cNvPicPr/>
          <p:nvPr/>
        </p:nvPicPr>
        <p:blipFill>
          <a:blip r:embed="rId2"/>
          <a:stretch/>
        </p:blipFill>
        <p:spPr>
          <a:xfrm>
            <a:off x="685800" y="1828800"/>
            <a:ext cx="1828440" cy="182844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 txBox="1"/>
          <p:nvPr/>
        </p:nvSpPr>
        <p:spPr>
          <a:xfrm>
            <a:off x="2286000" y="1828800"/>
            <a:ext cx="868680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breadboard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គឺជាមូលដ្ឋានសំណង់ដែលត្រូវបានប្រើដើម្បីកសាងគំរូពាក់កណ្តាលអចិន្រ្តៃយ៍នៃសៀគ្វីអេឡិចត្រូនិ។ មិនដូច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perfboard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ឬ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stripboard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ទេ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breadboards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មិនតម្រូវឱ្យមានការ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soldering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ឬការបំផ្លាញផ្លូវហើយដូច្នេះគឺអាចប្រើឡើងវិញបាន។ សម្រាប់ហេតុផលនេះ ក្តារខៀនក៏មានប្រជាប្រិយភាពជាមួយសិស្សានុសិស្ស និងក្នុងការអប់រំផ្នែកបច្ចេកវិទ្យាផងដែរ។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Picture 9" descr="Hook-up Wire - Single Strand Hook Up Wire Latest Price, Manufacturers &amp;  Suppliers"/>
          <p:cNvPicPr/>
          <p:nvPr/>
        </p:nvPicPr>
        <p:blipFill>
          <a:blip r:embed="rId3"/>
          <a:stretch/>
        </p:blipFill>
        <p:spPr>
          <a:xfrm>
            <a:off x="796680" y="3953880"/>
            <a:ext cx="1489320" cy="1532520"/>
          </a:xfrm>
          <a:prstGeom prst="rect">
            <a:avLst/>
          </a:prstGeom>
          <a:ln w="0">
            <a:noFill/>
          </a:ln>
        </p:spPr>
      </p:pic>
      <p:sp>
        <p:nvSpPr>
          <p:cNvPr id="153" name=""/>
          <p:cNvSpPr txBox="1"/>
          <p:nvPr/>
        </p:nvSpPr>
        <p:spPr>
          <a:xfrm>
            <a:off x="2514600" y="4114800"/>
            <a:ext cx="8229600" cy="13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Hook-Up Wire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គឺជាខ្សែដែលមានអ៊ីសូឡង់តែមួយ ដែលអាចប្រើសម្រាប់កម្មវិធីដែលមានតង់ស្យុងទាប និងចរន្តទាប។ ខ្សែ </a:t>
            </a:r>
            <a:r>
              <a:rPr b="0" lang="en-US" sz="1800" spc="-1" strike="noStrike">
                <a:solidFill>
                  <a:srgbClr val="000000"/>
                </a:solidFill>
                <a:latin typeface="Noto Serif Khmer Light"/>
              </a:rPr>
              <a:t>Hook-Up </a:t>
            </a:r>
            <a:r>
              <a:rPr b="0" lang="hi-IN" sz="1800" spc="-1" strike="noStrike">
                <a:solidFill>
                  <a:srgbClr val="000000"/>
                </a:solidFill>
                <a:latin typeface="Noto Serif Khmer Light"/>
                <a:cs typeface="Noto Serif Khmer Light"/>
              </a:rPr>
              <a:t>ដំណើរការបានយ៉ាងល្អនៅក្នុងកន្លែងបិទជិត ហើយភ្ជាប់មកជាមួយនូវសំណង់ជាច្រើនប្រភេទដែលមានចំហាយទឹក អ៊ីសូឡង់។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5800" y="-30744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2800" spc="-1" strike="noStrike">
                <a:solidFill>
                  <a:schemeClr val="dk1"/>
                </a:solidFill>
                <a:latin typeface="Calibri"/>
              </a:rPr>
              <a:t>CODE</a:t>
            </a:r>
            <a:endParaRPr b="0" lang="en-GB" sz="2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400800" y="914400"/>
            <a:ext cx="5715000" cy="464904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276480" y="914400"/>
            <a:ext cx="5904720" cy="47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Application>LibreOffice/7.6.6.3$Linux_X86_64 LibreOffice_project/60$Build-3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2013-07-15T20:26:40Z</dcterms:created>
  <dc:creator/>
  <dc:description/>
  <dc:language>en-US</dc:language>
  <cp:lastModifiedBy/>
  <cp:lastPrinted>2024-05-06T00:27:49Z</cp:lastPrinted>
  <dcterms:modified xsi:type="dcterms:W3CDTF">2024-05-06T00:27:42Z</dcterms:modified>
  <cp:revision>385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7</vt:r8>
  </property>
</Properties>
</file>